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83" r:id="rId3"/>
    <p:sldId id="282" r:id="rId4"/>
    <p:sldId id="280" r:id="rId5"/>
    <p:sldId id="281" r:id="rId6"/>
    <p:sldId id="284" r:id="rId7"/>
    <p:sldId id="269" r:id="rId8"/>
    <p:sldId id="271" r:id="rId9"/>
    <p:sldId id="272" r:id="rId10"/>
    <p:sldId id="27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187" autoAdjust="0"/>
  </p:normalViewPr>
  <p:slideViewPr>
    <p:cSldViewPr>
      <p:cViewPr varScale="1">
        <p:scale>
          <a:sx n="57" d="100"/>
          <a:sy n="57" d="100"/>
        </p:scale>
        <p:origin x="-17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18872-C938-4CF4-B2A9-42C51F01C235}" type="datetimeFigureOut">
              <a:rPr lang="en-US" smtClean="0"/>
              <a:t>3/4/2023</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1B466F-3B99-4BDA-AD90-EC790E455F2F}" type="slidenum">
              <a:rPr lang="en-US" smtClean="0"/>
              <a:t>‹#›</a:t>
            </a:fld>
            <a:endParaRPr lang="en-US"/>
          </a:p>
        </p:txBody>
      </p:sp>
    </p:spTree>
    <p:extLst>
      <p:ext uri="{BB962C8B-B14F-4D97-AF65-F5344CB8AC3E}">
        <p14:creationId xmlns:p14="http://schemas.microsoft.com/office/powerpoint/2010/main" val="3628368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eaLnBrk="1" hangingPunct="1">
              <a:lnSpc>
                <a:spcPct val="90000"/>
              </a:lnSpc>
            </a:pPr>
            <a:r>
              <a:rPr lang="tr-TR" altLang="tr-TR" sz="2000" dirty="0" err="1" smtClean="0"/>
              <a:t>Aile’ye</a:t>
            </a:r>
            <a:r>
              <a:rPr lang="tr-TR" altLang="tr-TR" sz="2000" dirty="0" smtClean="0"/>
              <a:t> Bakış</a:t>
            </a:r>
          </a:p>
          <a:p>
            <a:pPr lvl="1" eaLnBrk="1" hangingPunct="1">
              <a:lnSpc>
                <a:spcPct val="90000"/>
              </a:lnSpc>
            </a:pPr>
            <a:r>
              <a:rPr lang="tr-TR" altLang="tr-TR" sz="2000" dirty="0" smtClean="0"/>
              <a:t>Aileler sabit temalar ve kurallardan oluşur. </a:t>
            </a:r>
          </a:p>
          <a:p>
            <a:pPr lvl="1" eaLnBrk="1" hangingPunct="1">
              <a:lnSpc>
                <a:spcPct val="90000"/>
              </a:lnSpc>
            </a:pPr>
            <a:r>
              <a:rPr lang="tr-TR" altLang="tr-TR" sz="2000" dirty="0" smtClean="0"/>
              <a:t>Bu tema ve kurallar aile içi etkileşimi yönetir.</a:t>
            </a:r>
          </a:p>
          <a:p>
            <a:pPr lvl="1" eaLnBrk="1" hangingPunct="1">
              <a:lnSpc>
                <a:spcPct val="90000"/>
              </a:lnSpc>
            </a:pPr>
            <a:r>
              <a:rPr lang="tr-TR" altLang="tr-TR" sz="2000" dirty="0" smtClean="0"/>
              <a:t>Ailelerde çoklu alt sistemler bulunmaktadır.</a:t>
            </a:r>
          </a:p>
          <a:p>
            <a:pPr lvl="1" eaLnBrk="1" hangingPunct="1">
              <a:lnSpc>
                <a:spcPct val="90000"/>
              </a:lnSpc>
            </a:pPr>
            <a:r>
              <a:rPr lang="tr-TR" altLang="tr-TR" sz="2000" dirty="0" smtClean="0"/>
              <a:t>Terapistin amacı burada aileyi yapı, sınır, tema, kural, ve aile için zararlı olan süreçler hakkında hem eğitmek hem de farkındalık seviyelerini arttırmaktır.</a:t>
            </a:r>
          </a:p>
          <a:p>
            <a:pPr eaLnBrk="1" hangingPunct="1">
              <a:lnSpc>
                <a:spcPct val="90000"/>
              </a:lnSpc>
            </a:pPr>
            <a:r>
              <a:rPr lang="tr-TR" altLang="tr-TR" sz="2000" dirty="0" smtClean="0"/>
              <a:t>Yapı</a:t>
            </a:r>
          </a:p>
          <a:p>
            <a:pPr lvl="1" eaLnBrk="1" hangingPunct="1">
              <a:lnSpc>
                <a:spcPct val="90000"/>
              </a:lnSpc>
            </a:pPr>
            <a:r>
              <a:rPr lang="tr-TR" altLang="tr-TR" sz="2000" dirty="0" smtClean="0"/>
              <a:t>Aile sistemi olarak tanımlanır.</a:t>
            </a:r>
          </a:p>
          <a:p>
            <a:pPr lvl="1" eaLnBrk="1" hangingPunct="1">
              <a:lnSpc>
                <a:spcPct val="90000"/>
              </a:lnSpc>
            </a:pPr>
            <a:r>
              <a:rPr lang="tr-TR" altLang="tr-TR" sz="2000" dirty="0" smtClean="0"/>
              <a:t>Gizli kurallar ve etkileşim temaları vardır – bunları genelde açıklıkla ifade edilmez ya da bilinçli bir şekilde tanımlanamaz.</a:t>
            </a:r>
          </a:p>
          <a:p>
            <a:pPr lvl="1" eaLnBrk="1" hangingPunct="1">
              <a:lnSpc>
                <a:spcPct val="90000"/>
              </a:lnSpc>
            </a:pPr>
            <a:r>
              <a:rPr lang="tr-TR" altLang="tr-TR" sz="2000" dirty="0" smtClean="0"/>
              <a:t>Etkileşim kuralları = ilişki kurallarıdır.</a:t>
            </a:r>
          </a:p>
          <a:p>
            <a:pPr eaLnBrk="1" hangingPunct="1">
              <a:lnSpc>
                <a:spcPct val="90000"/>
              </a:lnSpc>
            </a:pPr>
            <a:r>
              <a:rPr lang="tr-TR" altLang="tr-TR" sz="2000" dirty="0" smtClean="0"/>
              <a:t>Alt Sistemler</a:t>
            </a:r>
          </a:p>
          <a:p>
            <a:pPr lvl="1" eaLnBrk="1" hangingPunct="1">
              <a:lnSpc>
                <a:spcPct val="90000"/>
              </a:lnSpc>
            </a:pPr>
            <a:r>
              <a:rPr lang="tr-TR" altLang="tr-TR" sz="2000" dirty="0" smtClean="0"/>
              <a:t>Gizli alt sistemler</a:t>
            </a:r>
          </a:p>
          <a:p>
            <a:pPr eaLnBrk="1" hangingPunct="1">
              <a:lnSpc>
                <a:spcPct val="90000"/>
              </a:lnSpc>
            </a:pPr>
            <a:r>
              <a:rPr lang="tr-TR" altLang="tr-TR" sz="2000" dirty="0" smtClean="0"/>
              <a:t>Sınırlar</a:t>
            </a:r>
          </a:p>
          <a:p>
            <a:pPr lvl="1" eaLnBrk="1" hangingPunct="1">
              <a:lnSpc>
                <a:spcPct val="90000"/>
              </a:lnSpc>
            </a:pPr>
            <a:r>
              <a:rPr lang="tr-TR" altLang="tr-TR" sz="2000" dirty="0" smtClean="0"/>
              <a:t>Aile içerisindeki iletişim, bağımsızlık ve bağımlılık seviyelerini tanımlar.</a:t>
            </a:r>
          </a:p>
          <a:p>
            <a:pPr lvl="1" eaLnBrk="1" hangingPunct="1">
              <a:lnSpc>
                <a:spcPct val="90000"/>
              </a:lnSpc>
            </a:pPr>
            <a:r>
              <a:rPr lang="tr-TR" altLang="tr-TR" sz="2000" dirty="0" smtClean="0"/>
              <a:t>Dağınık – İçli Dışlı / Katı – Kopuk / Net - Normal</a:t>
            </a:r>
            <a:endParaRPr lang="en-GB" altLang="tr-TR" sz="1800" dirty="0" smtClean="0"/>
          </a:p>
          <a:p>
            <a:endParaRPr lang="en-US" dirty="0"/>
          </a:p>
        </p:txBody>
      </p:sp>
      <p:sp>
        <p:nvSpPr>
          <p:cNvPr id="4" name="Slayt Numarası Yer Tutucusu 3"/>
          <p:cNvSpPr>
            <a:spLocks noGrp="1"/>
          </p:cNvSpPr>
          <p:nvPr>
            <p:ph type="sldNum" sz="quarter" idx="10"/>
          </p:nvPr>
        </p:nvSpPr>
        <p:spPr/>
        <p:txBody>
          <a:bodyPr/>
          <a:lstStyle/>
          <a:p>
            <a:fld id="{201B466F-3B99-4BDA-AD90-EC790E455F2F}" type="slidenum">
              <a:rPr lang="en-US" smtClean="0"/>
              <a:t>6</a:t>
            </a:fld>
            <a:endParaRPr lang="en-US"/>
          </a:p>
        </p:txBody>
      </p:sp>
    </p:spTree>
    <p:extLst>
      <p:ext uri="{BB962C8B-B14F-4D97-AF65-F5344CB8AC3E}">
        <p14:creationId xmlns:p14="http://schemas.microsoft.com/office/powerpoint/2010/main" val="1060682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noProof="0" dirty="0" smtClean="0"/>
              <a:t>Yapısalcı terapistlere göre ailede bir sorun olması aile sisteminin işlev bozukluğu gösterdiği anlamına gelir. Yani bu tür ailelerin işlevlerini düzenleyen kurallar (Yani sabit alışkanlık ve davranış biçimleri) ailenin işlev düzeyinin yeterli olmasını engellemektedir. Bu nedenle terapist müdahale eder ve yapıyı değiştirerek daha etkin sonuçlar almasını sağlamaya çalışır. İlk adım aileye katılmak (</a:t>
            </a:r>
            <a:r>
              <a:rPr lang="tr-TR" noProof="0" dirty="0" err="1" smtClean="0"/>
              <a:t>joining</a:t>
            </a:r>
            <a:r>
              <a:rPr lang="tr-TR" noProof="0" dirty="0" smtClean="0"/>
              <a:t>) ve ailenin yapısını değerlendirmektir. İkinci adım sınırlar üzerinde çalışmaktır. Böylece aile içindeki duygusal güçlerin dengesi değişir. Bunun için terapist her bir aile üyesini dikkatle dinler, birbirleri yerine konuşmalarını, ya da birbirlerinin sözünü kesmelerinin engeller. Her alt sisteme ayrı hitap eder. Ailedeki stresi arttırmak değişimi zorlamak açısından yararlıdır. Normal iletişim kanallarının bloke edilmesi, farklı görüşlerin altını çizmek, aile üyelerinin çatışmaların yönünü değiştirmek yerine bu çatışmaları geliştirmesine yardım etmek bu yöntemler arasındadır. </a:t>
            </a:r>
            <a:endParaRPr lang="tr-TR" noProof="0" dirty="0"/>
          </a:p>
        </p:txBody>
      </p:sp>
      <p:sp>
        <p:nvSpPr>
          <p:cNvPr id="4" name="Slayt Numarası Yer Tutucusu 3"/>
          <p:cNvSpPr>
            <a:spLocks noGrp="1"/>
          </p:cNvSpPr>
          <p:nvPr>
            <p:ph type="sldNum" sz="quarter" idx="10"/>
          </p:nvPr>
        </p:nvSpPr>
        <p:spPr/>
        <p:txBody>
          <a:bodyPr/>
          <a:lstStyle/>
          <a:p>
            <a:fld id="{201B466F-3B99-4BDA-AD90-EC790E455F2F}" type="slidenum">
              <a:rPr lang="en-US" smtClean="0"/>
              <a:t>8</a:t>
            </a:fld>
            <a:endParaRPr lang="en-US"/>
          </a:p>
        </p:txBody>
      </p:sp>
    </p:spTree>
    <p:extLst>
      <p:ext uri="{BB962C8B-B14F-4D97-AF65-F5344CB8AC3E}">
        <p14:creationId xmlns:p14="http://schemas.microsoft.com/office/powerpoint/2010/main" val="2747039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6BAE3B3-C5E1-460E-8EC3-DDB180EF2C11}"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6125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6BAE3B3-C5E1-460E-8EC3-DDB180EF2C11}"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1636877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6BAE3B3-C5E1-460E-8EC3-DDB180EF2C11}"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3883324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6BAE3B3-C5E1-460E-8EC3-DDB180EF2C11}"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1960276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6BAE3B3-C5E1-460E-8EC3-DDB180EF2C11}"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9155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6BAE3B3-C5E1-460E-8EC3-DDB180EF2C11}" type="datetimeFigureOut">
              <a:rPr lang="en-US" smtClean="0"/>
              <a:pPr/>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969973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82296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6344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6BAE3B3-C5E1-460E-8EC3-DDB180EF2C11}" type="datetimeFigureOut">
              <a:rPr lang="en-US" smtClean="0"/>
              <a:pPr/>
              <a:t>3/4/2023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2354513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6BAE3B3-C5E1-460E-8EC3-DDB180EF2C11}" type="datetimeFigureOut">
              <a:rPr lang="en-US" smtClean="0"/>
              <a:pPr/>
              <a:t>3/4/2023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3731984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6BAE3B3-C5E1-460E-8EC3-DDB180EF2C11}" type="datetimeFigureOut">
              <a:rPr lang="en-US" smtClean="0"/>
              <a:pPr/>
              <a:t>3/4/2023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3627629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F6BAE3B3-C5E1-460E-8EC3-DDB180EF2C11}" type="datetimeFigureOut">
              <a:rPr lang="en-US" smtClean="0"/>
              <a:pPr/>
              <a:t>3/4/2023</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D181A3F-5716-4429-AE7F-E9641C7C4758}" type="slidenum">
              <a:rPr lang="en-US" smtClean="0"/>
              <a:pPr/>
              <a:t>‹#›</a:t>
            </a:fld>
            <a:endParaRPr lang="en-US"/>
          </a:p>
        </p:txBody>
      </p:sp>
    </p:spTree>
    <p:extLst>
      <p:ext uri="{BB962C8B-B14F-4D97-AF65-F5344CB8AC3E}">
        <p14:creationId xmlns:p14="http://schemas.microsoft.com/office/powerpoint/2010/main" val="3679794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6BAE3B3-C5E1-460E-8EC3-DDB180EF2C11}" type="datetimeFigureOut">
              <a:rPr lang="en-US" smtClean="0"/>
              <a:pPr/>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1149126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F6BAE3B3-C5E1-460E-8EC3-DDB180EF2C11}" type="datetimeFigureOut">
              <a:rPr lang="en-US" smtClean="0"/>
              <a:pPr/>
              <a:t>3/4/2023</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1D181A3F-5716-4429-AE7F-E9641C7C4758}" type="slidenum">
              <a:rPr lang="en-US" smtClean="0"/>
              <a:pPr/>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29073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990600"/>
            <a:ext cx="7543800" cy="3566160"/>
          </a:xfrm>
        </p:spPr>
        <p:txBody>
          <a:bodyPr/>
          <a:lstStyle/>
          <a:p>
            <a:r>
              <a:rPr lang="en-US" dirty="0" smtClean="0"/>
              <a:t>SİSTEMİK MÜDAHALELER</a:t>
            </a:r>
            <a:r>
              <a:rPr lang="tr-TR" dirty="0"/>
              <a:t> </a:t>
            </a:r>
            <a:r>
              <a:rPr lang="tr-TR" dirty="0" smtClean="0"/>
              <a:t>- I</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Etkileşim Oluşturma</a:t>
            </a:r>
            <a:endParaRPr lang="en-US" dirty="0"/>
          </a:p>
        </p:txBody>
      </p:sp>
      <p:sp>
        <p:nvSpPr>
          <p:cNvPr id="3" name="İçerik Yer Tutucusu 2"/>
          <p:cNvSpPr>
            <a:spLocks noGrp="1"/>
          </p:cNvSpPr>
          <p:nvPr>
            <p:ph idx="1"/>
          </p:nvPr>
        </p:nvSpPr>
        <p:spPr>
          <a:xfrm>
            <a:off x="914400" y="1845734"/>
            <a:ext cx="7452360" cy="4023360"/>
          </a:xfrm>
        </p:spPr>
        <p:txBody>
          <a:bodyPr>
            <a:normAutofit/>
          </a:bodyPr>
          <a:lstStyle/>
          <a:p>
            <a:pPr marL="0" indent="0">
              <a:buNone/>
            </a:pPr>
            <a:r>
              <a:rPr lang="tr-TR" sz="2400" dirty="0" smtClean="0"/>
              <a:t>Psikolojik danışmanın aileyi bir araya getirmesi aile üyeleri arasındaki etkileşimleri gözlemlemesine olanak tanır ve böylece psikolojik danışman aile sisteminin nasıl işlediği ile ilgili bilgi sahibi olur.</a:t>
            </a:r>
          </a:p>
          <a:p>
            <a:pPr marL="0" indent="0">
              <a:buNone/>
            </a:pPr>
            <a:r>
              <a:rPr lang="tr-TR" sz="2400" dirty="0" smtClean="0"/>
              <a:t>Psikolojik danışman aile üyeleri arasında etkileşim oluşturmalı, bunları düzenlemeli ve ailenin her üyesinin diğer bir üyenin belirli bir yaklaşımına tepki göstermesine olanak tanımalıdır.</a:t>
            </a:r>
            <a:endParaRPr lang="en-US" sz="2400" dirty="0"/>
          </a:p>
        </p:txBody>
      </p:sp>
    </p:spTree>
    <p:extLst>
      <p:ext uri="{BB962C8B-B14F-4D97-AF65-F5344CB8AC3E}">
        <p14:creationId xmlns:p14="http://schemas.microsoft.com/office/powerpoint/2010/main" val="1634125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Sistemik Bakış Açısı - I</a:t>
            </a:r>
            <a:endParaRPr lang="en-US" dirty="0"/>
          </a:p>
        </p:txBody>
      </p:sp>
      <p:sp>
        <p:nvSpPr>
          <p:cNvPr id="3" name="İçerik Yer Tutucusu 2"/>
          <p:cNvSpPr>
            <a:spLocks noGrp="1"/>
          </p:cNvSpPr>
          <p:nvPr>
            <p:ph idx="1"/>
          </p:nvPr>
        </p:nvSpPr>
        <p:spPr/>
        <p:txBody>
          <a:bodyPr>
            <a:normAutofit/>
          </a:bodyPr>
          <a:lstStyle/>
          <a:p>
            <a:r>
              <a:rPr lang="tr-TR" sz="2400" dirty="0" smtClean="0"/>
              <a:t>Günümüzde “Sistemik” kavramı geçen yüzyılın yarısından itibaren öncelikle “Aile Terapisi” içinde oluşan, fakat sonraları daha çok aile-deseninden bağımsız olarak spesifik tasarı ve yöntemler geliştirmiş bir yaklaşım olarak tanımlanmaktadır. </a:t>
            </a:r>
          </a:p>
          <a:p>
            <a:r>
              <a:rPr lang="tr-TR" sz="2400" dirty="0" smtClean="0"/>
              <a:t>Bu model </a:t>
            </a:r>
            <a:r>
              <a:rPr lang="tr-TR" sz="2400" dirty="0" err="1" smtClean="0"/>
              <a:t>psikoterapötik</a:t>
            </a:r>
            <a:r>
              <a:rPr lang="tr-TR" sz="2400" dirty="0" smtClean="0"/>
              <a:t> alanda bireysel, çift, aile, grup ve aile grup terapisinde de görülmektedir.</a:t>
            </a:r>
            <a:endParaRPr lang="tr-TR" sz="2400" dirty="0"/>
          </a:p>
        </p:txBody>
      </p:sp>
    </p:spTree>
    <p:extLst>
      <p:ext uri="{BB962C8B-B14F-4D97-AF65-F5344CB8AC3E}">
        <p14:creationId xmlns:p14="http://schemas.microsoft.com/office/powerpoint/2010/main" val="3943552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Sistemik Bakış Açısı - II</a:t>
            </a:r>
            <a:endParaRPr lang="tr-TR" dirty="0"/>
          </a:p>
        </p:txBody>
      </p:sp>
      <p:sp>
        <p:nvSpPr>
          <p:cNvPr id="3" name="İçerik Yer Tutucusu 2"/>
          <p:cNvSpPr>
            <a:spLocks noGrp="1"/>
          </p:cNvSpPr>
          <p:nvPr>
            <p:ph idx="1"/>
          </p:nvPr>
        </p:nvSpPr>
        <p:spPr/>
        <p:txBody>
          <a:bodyPr>
            <a:normAutofit/>
          </a:bodyPr>
          <a:lstStyle/>
          <a:p>
            <a:r>
              <a:rPr lang="tr-TR" sz="2400" dirty="0" smtClean="0"/>
              <a:t>Sistemik müdahaleler, bireyi daha büyük bir sosyal yapının parçası olarak gören farklı yaklaşımlardan türetilmiştir. Bu şekilde bakıldığında, birey sürekli o daha büyük yapıyla etkileşim halindedir; en iyi biçimiyle sosyal bağlamı anlamak olarak adlandırılabilecek şekillerde katkıda bulunur ve tepki verir. </a:t>
            </a:r>
          </a:p>
          <a:p>
            <a:r>
              <a:rPr lang="tr-TR" sz="2400" dirty="0" smtClean="0"/>
              <a:t>Dolayısıyla, insan davranışıyla ilgili psikolojik görüşlerin büyük bölümüyle karşılaştırıldığında sistemin rolü daha anlamlı ve etkili hale gelmekte, bireyin rolü ise azalmaktadır. Bunu daha iyi anlatmak, aile kurumunun işleyişini incelemek yoluyla olanaklıdır.</a:t>
            </a:r>
            <a:endParaRPr lang="tr-TR" sz="2400" dirty="0"/>
          </a:p>
        </p:txBody>
      </p:sp>
    </p:spTree>
    <p:extLst>
      <p:ext uri="{BB962C8B-B14F-4D97-AF65-F5344CB8AC3E}">
        <p14:creationId xmlns:p14="http://schemas.microsoft.com/office/powerpoint/2010/main" val="380840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Sistemlerin Önemini Vurgulayan Kuramlar - I</a:t>
            </a:r>
            <a:endParaRPr lang="en-US" dirty="0"/>
          </a:p>
        </p:txBody>
      </p:sp>
      <p:sp>
        <p:nvSpPr>
          <p:cNvPr id="3" name="İçerik Yer Tutucusu 2"/>
          <p:cNvSpPr>
            <a:spLocks noGrp="1"/>
          </p:cNvSpPr>
          <p:nvPr>
            <p:ph idx="1"/>
          </p:nvPr>
        </p:nvSpPr>
        <p:spPr/>
        <p:txBody>
          <a:bodyPr/>
          <a:lstStyle/>
          <a:p>
            <a:pPr marL="0" indent="0">
              <a:buNone/>
            </a:pPr>
            <a:r>
              <a:rPr lang="tr-TR" dirty="0" smtClean="0"/>
              <a:t>Etkileşimsel terapi hareketinin 1950’lerde ortaya çıkması.</a:t>
            </a:r>
          </a:p>
          <a:p>
            <a:pPr marL="0" indent="0">
              <a:buNone/>
            </a:pPr>
            <a:r>
              <a:rPr lang="tr-TR" dirty="0" smtClean="0"/>
              <a:t>Şizofreni ve ailedeki kişilerarası işleyiş arasındaki ilişkiyi inceleyen ilk çalışmanın (</a:t>
            </a:r>
            <a:r>
              <a:rPr lang="tr-TR" dirty="0" err="1" smtClean="0"/>
              <a:t>Gregory</a:t>
            </a:r>
            <a:r>
              <a:rPr lang="tr-TR" dirty="0" smtClean="0"/>
              <a:t> </a:t>
            </a:r>
            <a:r>
              <a:rPr lang="tr-TR" dirty="0" err="1" smtClean="0"/>
              <a:t>Bateson</a:t>
            </a:r>
            <a:r>
              <a:rPr lang="tr-TR" dirty="0" smtClean="0"/>
              <a:t>) etkisi</a:t>
            </a:r>
          </a:p>
          <a:p>
            <a:pPr marL="0" indent="0">
              <a:buNone/>
            </a:pPr>
            <a:r>
              <a:rPr lang="tr-TR" dirty="0" smtClean="0"/>
              <a:t>Zaman için aile etkileşimlerini inceleyen dört temel ekol oluşmaya başlamıştır: </a:t>
            </a:r>
          </a:p>
          <a:p>
            <a:pPr>
              <a:buFont typeface="Wingdings" panose="05000000000000000000" pitchFamily="2" charset="2"/>
              <a:buChar char="Ø"/>
            </a:pPr>
            <a:r>
              <a:rPr lang="tr-TR" dirty="0" smtClean="0"/>
              <a:t> Nesne İlişkileri Ekolü (</a:t>
            </a:r>
            <a:r>
              <a:rPr lang="tr-TR" dirty="0" err="1" smtClean="0"/>
              <a:t>Framo</a:t>
            </a:r>
            <a:r>
              <a:rPr lang="tr-TR" dirty="0" smtClean="0"/>
              <a:t>, 1982; </a:t>
            </a:r>
            <a:r>
              <a:rPr lang="tr-TR" dirty="0" err="1" smtClean="0"/>
              <a:t>Zuk</a:t>
            </a:r>
            <a:r>
              <a:rPr lang="tr-TR" dirty="0" smtClean="0"/>
              <a:t>, 1975)</a:t>
            </a:r>
          </a:p>
          <a:p>
            <a:pPr>
              <a:buFont typeface="Wingdings" panose="05000000000000000000" pitchFamily="2" charset="2"/>
              <a:buChar char="Ø"/>
            </a:pPr>
            <a:r>
              <a:rPr lang="tr-TR" dirty="0"/>
              <a:t> </a:t>
            </a:r>
            <a:r>
              <a:rPr lang="tr-TR" dirty="0" smtClean="0"/>
              <a:t>Aile Sistemleri Ekolü (</a:t>
            </a:r>
            <a:r>
              <a:rPr lang="tr-TR" dirty="0" err="1" smtClean="0"/>
              <a:t>Bowen</a:t>
            </a:r>
            <a:r>
              <a:rPr lang="tr-TR" dirty="0" smtClean="0"/>
              <a:t>, 1978)</a:t>
            </a:r>
          </a:p>
          <a:p>
            <a:pPr>
              <a:buFont typeface="Wingdings" panose="05000000000000000000" pitchFamily="2" charset="2"/>
              <a:buChar char="Ø"/>
            </a:pPr>
            <a:r>
              <a:rPr lang="tr-TR" dirty="0"/>
              <a:t> </a:t>
            </a:r>
            <a:r>
              <a:rPr lang="tr-TR" dirty="0" smtClean="0"/>
              <a:t>Yapısal Aile Terapisi (</a:t>
            </a:r>
            <a:r>
              <a:rPr lang="tr-TR" dirty="0" err="1" smtClean="0"/>
              <a:t>Minuchin</a:t>
            </a:r>
            <a:r>
              <a:rPr lang="tr-TR" dirty="0" smtClean="0"/>
              <a:t> ve </a:t>
            </a:r>
            <a:r>
              <a:rPr lang="tr-TR" dirty="0" err="1" smtClean="0"/>
              <a:t>Fishman</a:t>
            </a:r>
            <a:r>
              <a:rPr lang="tr-TR" dirty="0" smtClean="0"/>
              <a:t>, 1981)</a:t>
            </a:r>
          </a:p>
          <a:p>
            <a:pPr>
              <a:buFont typeface="Wingdings" panose="05000000000000000000" pitchFamily="2" charset="2"/>
              <a:buChar char="Ø"/>
            </a:pPr>
            <a:r>
              <a:rPr lang="tr-TR" dirty="0"/>
              <a:t> </a:t>
            </a:r>
            <a:r>
              <a:rPr lang="tr-TR" dirty="0" smtClean="0"/>
              <a:t>Stratejik Müdahale Ekolü (Jackson, 1961; </a:t>
            </a:r>
            <a:r>
              <a:rPr lang="tr-TR" dirty="0" err="1" smtClean="0"/>
              <a:t>Haley</a:t>
            </a:r>
            <a:r>
              <a:rPr lang="tr-TR" dirty="0" smtClean="0"/>
              <a:t>, 1963, 1973, 1976, 1980; </a:t>
            </a:r>
            <a:r>
              <a:rPr lang="tr-TR" dirty="0" err="1" smtClean="0"/>
              <a:t>Weakland</a:t>
            </a:r>
            <a:r>
              <a:rPr lang="tr-TR" dirty="0" smtClean="0"/>
              <a:t>, </a:t>
            </a:r>
            <a:r>
              <a:rPr lang="tr-TR" dirty="0" err="1" smtClean="0"/>
              <a:t>Fisch</a:t>
            </a:r>
            <a:r>
              <a:rPr lang="tr-TR" dirty="0" smtClean="0"/>
              <a:t>, </a:t>
            </a:r>
            <a:r>
              <a:rPr lang="tr-TR" dirty="0" err="1" smtClean="0"/>
              <a:t>Watzlawick</a:t>
            </a:r>
            <a:r>
              <a:rPr lang="tr-TR" dirty="0" smtClean="0"/>
              <a:t> ve </a:t>
            </a:r>
            <a:r>
              <a:rPr lang="tr-TR" dirty="0" err="1" smtClean="0"/>
              <a:t>Bodin</a:t>
            </a:r>
            <a:r>
              <a:rPr lang="tr-TR" dirty="0" smtClean="0"/>
              <a:t>, 1974)</a:t>
            </a:r>
            <a:endParaRPr lang="en-US" dirty="0"/>
          </a:p>
        </p:txBody>
      </p:sp>
    </p:spTree>
    <p:extLst>
      <p:ext uri="{BB962C8B-B14F-4D97-AF65-F5344CB8AC3E}">
        <p14:creationId xmlns:p14="http://schemas.microsoft.com/office/powerpoint/2010/main" val="1784297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Sistemlerin Önemini Vurgulayan Kuramlar - </a:t>
            </a:r>
            <a:r>
              <a:rPr lang="tr-TR" dirty="0" smtClean="0"/>
              <a:t>II</a:t>
            </a:r>
            <a:endParaRPr lang="en-US" dirty="0"/>
          </a:p>
        </p:txBody>
      </p:sp>
      <p:sp>
        <p:nvSpPr>
          <p:cNvPr id="3" name="İçerik Yer Tutucusu 2"/>
          <p:cNvSpPr>
            <a:spLocks noGrp="1"/>
          </p:cNvSpPr>
          <p:nvPr>
            <p:ph idx="1"/>
          </p:nvPr>
        </p:nvSpPr>
        <p:spPr/>
        <p:txBody>
          <a:bodyPr>
            <a:normAutofit/>
          </a:bodyPr>
          <a:lstStyle/>
          <a:p>
            <a:r>
              <a:rPr lang="tr-TR" sz="2400" dirty="0" smtClean="0"/>
              <a:t>Son yıllarda;</a:t>
            </a:r>
          </a:p>
          <a:p>
            <a:pPr>
              <a:buFont typeface="Wingdings" panose="05000000000000000000" pitchFamily="2" charset="2"/>
              <a:buChar char="Ø"/>
            </a:pPr>
            <a:r>
              <a:rPr lang="tr-TR" sz="2400" dirty="0"/>
              <a:t> </a:t>
            </a:r>
            <a:r>
              <a:rPr lang="tr-TR" sz="2400" dirty="0" smtClean="0"/>
              <a:t>Çözüm odaklı terapi</a:t>
            </a:r>
          </a:p>
          <a:p>
            <a:pPr>
              <a:buFont typeface="Wingdings" panose="05000000000000000000" pitchFamily="2" charset="2"/>
              <a:buChar char="Ø"/>
            </a:pPr>
            <a:r>
              <a:rPr lang="tr-TR" sz="2400" dirty="0"/>
              <a:t> </a:t>
            </a:r>
            <a:r>
              <a:rPr lang="tr-TR" sz="2400" dirty="0" smtClean="0"/>
              <a:t>Öyküsel terapi</a:t>
            </a:r>
          </a:p>
          <a:p>
            <a:pPr>
              <a:buFont typeface="Wingdings" panose="05000000000000000000" pitchFamily="2" charset="2"/>
              <a:buChar char="Ø"/>
            </a:pPr>
            <a:r>
              <a:rPr lang="tr-TR" sz="2400" dirty="0"/>
              <a:t> </a:t>
            </a:r>
            <a:r>
              <a:rPr lang="tr-TR" sz="2400" dirty="0" smtClean="0"/>
              <a:t>Ekolojik bakış açısı</a:t>
            </a:r>
          </a:p>
          <a:p>
            <a:pPr>
              <a:buFont typeface="Wingdings" panose="05000000000000000000" pitchFamily="2" charset="2"/>
              <a:buChar char="Ø"/>
            </a:pPr>
            <a:r>
              <a:rPr lang="tr-TR" sz="2400" dirty="0" smtClean="0"/>
              <a:t> Kültüre duyarlı yaklaşımlar</a:t>
            </a:r>
          </a:p>
          <a:p>
            <a:pPr>
              <a:buFont typeface="Wingdings" panose="05000000000000000000" pitchFamily="2" charset="2"/>
              <a:buChar char="Ø"/>
            </a:pPr>
            <a:r>
              <a:rPr lang="tr-TR" sz="2400" dirty="0"/>
              <a:t> </a:t>
            </a:r>
            <a:r>
              <a:rPr lang="tr-TR" sz="2400" dirty="0" smtClean="0"/>
              <a:t>Feminist terapi gibi yaklaşımlar da etkileşimsel terapi uygulamalarına katkı sunmuş ya da eleştiri getirmişlerdir.</a:t>
            </a:r>
            <a:endParaRPr lang="en-US" sz="2400" dirty="0"/>
          </a:p>
        </p:txBody>
      </p:sp>
    </p:spTree>
    <p:extLst>
      <p:ext uri="{BB962C8B-B14F-4D97-AF65-F5344CB8AC3E}">
        <p14:creationId xmlns:p14="http://schemas.microsoft.com/office/powerpoint/2010/main" val="1709448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Aile Terapisti</a:t>
            </a:r>
            <a:endParaRPr lang="tr-TR" dirty="0"/>
          </a:p>
        </p:txBody>
      </p:sp>
      <p:sp>
        <p:nvSpPr>
          <p:cNvPr id="3" name="İçerik Yer Tutucusu 2"/>
          <p:cNvSpPr>
            <a:spLocks noGrp="1"/>
          </p:cNvSpPr>
          <p:nvPr>
            <p:ph idx="1"/>
          </p:nvPr>
        </p:nvSpPr>
        <p:spPr/>
        <p:txBody>
          <a:bodyPr>
            <a:normAutofit/>
          </a:bodyPr>
          <a:lstStyle/>
          <a:p>
            <a:pPr marL="457200" indent="-457200">
              <a:buFont typeface="+mj-lt"/>
              <a:buAutoNum type="arabicParenR"/>
            </a:pPr>
            <a:r>
              <a:rPr lang="tr-TR" b="1" dirty="0" smtClean="0"/>
              <a:t>Ailedeki organizasyona ilişkin bir şema oluşturur </a:t>
            </a:r>
            <a:r>
              <a:rPr lang="tr-TR" dirty="0" smtClean="0"/>
              <a:t>(Aile haritası) (Sınırlar, hiyerarşi, koalisyonlar bu şemada belirtilir). Bu şema ailenin sorunları ile ilgili hipotezler kurma ve değişimin yönünü düşünme açısından terapiste bir yol haritası oluşturur. Terapinin amacı </a:t>
            </a:r>
            <a:r>
              <a:rPr lang="en-US" dirty="0" smtClean="0"/>
              <a:t>da </a:t>
            </a:r>
            <a:r>
              <a:rPr lang="tr-TR" dirty="0" smtClean="0"/>
              <a:t>bir şema çerçevesinde ortaya konur. Şema değişken olabilir.</a:t>
            </a:r>
          </a:p>
          <a:p>
            <a:pPr marL="457200" indent="-457200">
              <a:buFont typeface="+mj-lt"/>
              <a:buAutoNum type="arabicParenR"/>
            </a:pPr>
            <a:r>
              <a:rPr lang="tr-TR" b="1" dirty="0" smtClean="0"/>
              <a:t>Aile ile bağlanır </a:t>
            </a:r>
            <a:r>
              <a:rPr lang="en-US" dirty="0" smtClean="0"/>
              <a:t>(</a:t>
            </a:r>
            <a:r>
              <a:rPr lang="en-US" dirty="0"/>
              <a:t>joining</a:t>
            </a:r>
            <a:r>
              <a:rPr lang="en-US" dirty="0" smtClean="0"/>
              <a:t>)</a:t>
            </a:r>
            <a:endParaRPr lang="tr-TR" dirty="0" smtClean="0"/>
          </a:p>
          <a:p>
            <a:pPr marL="457200" indent="-457200">
              <a:buFont typeface="+mj-lt"/>
              <a:buAutoNum type="arabicParenR"/>
            </a:pPr>
            <a:r>
              <a:rPr lang="tr-TR" b="1" dirty="0" smtClean="0"/>
              <a:t>Aileyi Gözlemler:</a:t>
            </a:r>
          </a:p>
          <a:p>
            <a:pPr lvl="2">
              <a:buFont typeface="Wingdings" panose="05000000000000000000" pitchFamily="2" charset="2"/>
              <a:buChar char="§"/>
            </a:pPr>
            <a:r>
              <a:rPr lang="tr-TR" sz="2000" dirty="0" smtClean="0"/>
              <a:t>Sınırlar nasıl?</a:t>
            </a:r>
          </a:p>
          <a:p>
            <a:pPr lvl="2">
              <a:buFont typeface="Wingdings" panose="05000000000000000000" pitchFamily="2" charset="2"/>
              <a:buChar char="§"/>
            </a:pPr>
            <a:r>
              <a:rPr lang="tr-TR" sz="2000" dirty="0" smtClean="0"/>
              <a:t>Koalisyonlar ve bağlılıklar nasıl?</a:t>
            </a:r>
          </a:p>
          <a:p>
            <a:pPr lvl="2">
              <a:buFont typeface="Wingdings" panose="05000000000000000000" pitchFamily="2" charset="2"/>
              <a:buChar char="§"/>
            </a:pPr>
            <a:r>
              <a:rPr lang="tr-TR" sz="2000" dirty="0" smtClean="0"/>
              <a:t>Güç ilişkileri nasıl düzenlenmiş?</a:t>
            </a:r>
          </a:p>
          <a:p>
            <a:pPr lvl="2">
              <a:buFont typeface="Wingdings" panose="05000000000000000000" pitchFamily="2" charset="2"/>
              <a:buChar char="§"/>
            </a:pPr>
            <a:r>
              <a:rPr lang="tr-TR" sz="2000" dirty="0" smtClean="0"/>
              <a:t>Aile yapısı esnek mi katı mı?</a:t>
            </a:r>
            <a:endParaRPr lang="tr-TR" sz="2000" dirty="0"/>
          </a:p>
        </p:txBody>
      </p:sp>
    </p:spTree>
    <p:extLst>
      <p:ext uri="{BB962C8B-B14F-4D97-AF65-F5344CB8AC3E}">
        <p14:creationId xmlns:p14="http://schemas.microsoft.com/office/powerpoint/2010/main" val="1748589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Etkileşimsel Beceriler</a:t>
            </a:r>
            <a:endParaRPr lang="en-US" dirty="0"/>
          </a:p>
        </p:txBody>
      </p:sp>
      <p:sp>
        <p:nvSpPr>
          <p:cNvPr id="3" name="İçerik Yer Tutucusu 2"/>
          <p:cNvSpPr>
            <a:spLocks noGrp="1"/>
          </p:cNvSpPr>
          <p:nvPr>
            <p:ph idx="1"/>
          </p:nvPr>
        </p:nvSpPr>
        <p:spPr/>
        <p:txBody>
          <a:bodyPr>
            <a:normAutofit/>
          </a:bodyPr>
          <a:lstStyle/>
          <a:p>
            <a:pPr>
              <a:buFont typeface="Wingdings" panose="05000000000000000000" pitchFamily="2" charset="2"/>
              <a:buChar char="v"/>
            </a:pPr>
            <a:r>
              <a:rPr lang="tr-TR" sz="2400" dirty="0" smtClean="0"/>
              <a:t> Katılım (</a:t>
            </a:r>
            <a:r>
              <a:rPr lang="tr-TR" sz="2400" dirty="0" err="1" smtClean="0"/>
              <a:t>Joining</a:t>
            </a:r>
            <a:r>
              <a:rPr lang="tr-TR" sz="2400" dirty="0" smtClean="0"/>
              <a:t>)</a:t>
            </a:r>
          </a:p>
          <a:p>
            <a:pPr>
              <a:buFont typeface="Wingdings" panose="05000000000000000000" pitchFamily="2" charset="2"/>
              <a:buChar char="v"/>
            </a:pPr>
            <a:r>
              <a:rPr lang="tr-TR" sz="2400" dirty="0"/>
              <a:t> </a:t>
            </a:r>
            <a:r>
              <a:rPr lang="tr-TR" sz="2400" dirty="0" smtClean="0"/>
              <a:t>Döngüsel Sorular Sorma (</a:t>
            </a:r>
            <a:r>
              <a:rPr lang="tr-TR" sz="2400" dirty="0" err="1" smtClean="0"/>
              <a:t>Circular</a:t>
            </a:r>
            <a:r>
              <a:rPr lang="tr-TR" sz="2400" dirty="0" smtClean="0"/>
              <a:t> </a:t>
            </a:r>
            <a:r>
              <a:rPr lang="tr-TR" sz="2400" dirty="0" err="1" smtClean="0"/>
              <a:t>Questioning</a:t>
            </a:r>
            <a:r>
              <a:rPr lang="tr-TR" sz="2400" dirty="0" smtClean="0"/>
              <a:t>)</a:t>
            </a:r>
          </a:p>
          <a:p>
            <a:pPr>
              <a:buFont typeface="Wingdings" panose="05000000000000000000" pitchFamily="2" charset="2"/>
              <a:buChar char="v"/>
            </a:pPr>
            <a:r>
              <a:rPr lang="tr-TR" sz="2400" dirty="0"/>
              <a:t> </a:t>
            </a:r>
            <a:r>
              <a:rPr lang="tr-TR" sz="2400" dirty="0" smtClean="0"/>
              <a:t>Etkileşim Oluşturma ( </a:t>
            </a:r>
            <a:r>
              <a:rPr lang="tr-TR" sz="2400" dirty="0" err="1" smtClean="0"/>
              <a:t>Generating</a:t>
            </a:r>
            <a:r>
              <a:rPr lang="tr-TR" sz="2400" dirty="0" smtClean="0"/>
              <a:t> </a:t>
            </a:r>
            <a:r>
              <a:rPr lang="tr-TR" sz="2400" dirty="0" err="1" smtClean="0"/>
              <a:t>Interactions</a:t>
            </a:r>
            <a:r>
              <a:rPr lang="tr-TR" sz="2400" dirty="0" smtClean="0"/>
              <a:t>)</a:t>
            </a:r>
          </a:p>
          <a:p>
            <a:pPr>
              <a:buFont typeface="Wingdings" panose="05000000000000000000" pitchFamily="2" charset="2"/>
              <a:buChar char="v"/>
            </a:pPr>
            <a:r>
              <a:rPr lang="tr-TR" sz="2400" dirty="0"/>
              <a:t> </a:t>
            </a:r>
            <a:r>
              <a:rPr lang="tr-TR" sz="2400" dirty="0" smtClean="0"/>
              <a:t>Koalisyonları Tanıma (</a:t>
            </a:r>
            <a:r>
              <a:rPr lang="tr-TR" sz="2400" dirty="0" err="1" smtClean="0"/>
              <a:t>Recognizing</a:t>
            </a:r>
            <a:r>
              <a:rPr lang="tr-TR" sz="2400" dirty="0" smtClean="0"/>
              <a:t> </a:t>
            </a:r>
            <a:r>
              <a:rPr lang="tr-TR" sz="2400" dirty="0" err="1" smtClean="0"/>
              <a:t>Coalitions</a:t>
            </a:r>
            <a:r>
              <a:rPr lang="tr-TR" sz="2400" dirty="0" smtClean="0"/>
              <a:t>)</a:t>
            </a:r>
          </a:p>
          <a:p>
            <a:pPr>
              <a:buFont typeface="Wingdings" panose="05000000000000000000" pitchFamily="2" charset="2"/>
              <a:buChar char="v"/>
            </a:pPr>
            <a:r>
              <a:rPr lang="tr-TR" sz="2400" dirty="0" smtClean="0"/>
              <a:t> Uzlaşma </a:t>
            </a:r>
            <a:r>
              <a:rPr lang="tr-TR" sz="2400" dirty="0"/>
              <a:t>(</a:t>
            </a:r>
            <a:r>
              <a:rPr lang="tr-TR" sz="2400" dirty="0" err="1"/>
              <a:t>Negotiating</a:t>
            </a:r>
            <a:r>
              <a:rPr lang="tr-TR" sz="2400" dirty="0"/>
              <a:t>)</a:t>
            </a:r>
          </a:p>
          <a:p>
            <a:pPr>
              <a:buFont typeface="Wingdings" panose="05000000000000000000" pitchFamily="2" charset="2"/>
              <a:buChar char="v"/>
            </a:pPr>
            <a:r>
              <a:rPr lang="tr-TR" sz="2400" dirty="0"/>
              <a:t> Aile Yapısını Değiştirme (</a:t>
            </a:r>
            <a:r>
              <a:rPr lang="tr-TR" sz="2400" dirty="0" err="1"/>
              <a:t>Altering</a:t>
            </a:r>
            <a:r>
              <a:rPr lang="tr-TR" sz="2400" dirty="0"/>
              <a:t> </a:t>
            </a:r>
            <a:r>
              <a:rPr lang="tr-TR" sz="2400" dirty="0" err="1"/>
              <a:t>Family</a:t>
            </a:r>
            <a:r>
              <a:rPr lang="tr-TR" sz="2400" dirty="0"/>
              <a:t> </a:t>
            </a:r>
            <a:r>
              <a:rPr lang="tr-TR" sz="2400" dirty="0" err="1"/>
              <a:t>Structure</a:t>
            </a:r>
            <a:r>
              <a:rPr lang="tr-TR" sz="2400" dirty="0"/>
              <a:t>)</a:t>
            </a:r>
          </a:p>
          <a:p>
            <a:pPr marL="0" indent="0">
              <a:buNone/>
            </a:pPr>
            <a:endParaRPr lang="en-US" sz="2400" dirty="0"/>
          </a:p>
        </p:txBody>
      </p:sp>
    </p:spTree>
    <p:extLst>
      <p:ext uri="{BB962C8B-B14F-4D97-AF65-F5344CB8AC3E}">
        <p14:creationId xmlns:p14="http://schemas.microsoft.com/office/powerpoint/2010/main" val="1498431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Katılım (</a:t>
            </a:r>
            <a:r>
              <a:rPr lang="tr-TR" dirty="0" err="1" smtClean="0"/>
              <a:t>Joining</a:t>
            </a:r>
            <a:r>
              <a:rPr lang="tr-TR" dirty="0" smtClean="0"/>
              <a:t>)</a:t>
            </a:r>
            <a:endParaRPr lang="en-US" dirty="0"/>
          </a:p>
        </p:txBody>
      </p:sp>
      <p:sp>
        <p:nvSpPr>
          <p:cNvPr id="3" name="İçerik Yer Tutucusu 2"/>
          <p:cNvSpPr>
            <a:spLocks noGrp="1"/>
          </p:cNvSpPr>
          <p:nvPr>
            <p:ph idx="1"/>
          </p:nvPr>
        </p:nvSpPr>
        <p:spPr>
          <a:xfrm>
            <a:off x="822959" y="2209800"/>
            <a:ext cx="7543801" cy="4038600"/>
          </a:xfrm>
        </p:spPr>
        <p:txBody>
          <a:bodyPr>
            <a:noAutofit/>
          </a:bodyPr>
          <a:lstStyle/>
          <a:p>
            <a:pPr lvl="1">
              <a:lnSpc>
                <a:spcPct val="100000"/>
              </a:lnSpc>
              <a:spcBef>
                <a:spcPts val="0"/>
              </a:spcBef>
              <a:spcAft>
                <a:spcPts val="0"/>
              </a:spcAft>
              <a:buFont typeface="Wingdings" panose="05000000000000000000" pitchFamily="2" charset="2"/>
              <a:buChar char="Ø"/>
            </a:pPr>
            <a:r>
              <a:rPr lang="tr-TR" sz="1500" b="1" dirty="0" smtClean="0"/>
              <a:t> Yerleşme (</a:t>
            </a:r>
            <a:r>
              <a:rPr lang="tr-TR" sz="1500" b="1" dirty="0" err="1" smtClean="0"/>
              <a:t>Accommodation</a:t>
            </a:r>
            <a:r>
              <a:rPr lang="tr-TR" sz="1500" b="1" dirty="0" smtClean="0"/>
              <a:t>):</a:t>
            </a:r>
            <a:r>
              <a:rPr lang="tr-TR" sz="1500" dirty="0" smtClean="0"/>
              <a:t> Terapistin ailenin organizasyonunu ve iletişim tarzını benimsemesidir. Terapistin aile üyelerinin her bir üyesinin diğerleriyle ilişkideki rolü çerçevesinde yaşadığı duyguları anlayabilmesi gerekir. Bu noktada terapistin amacı aileyi değiştirmek değil onun bir parçası olmaktır. Hangi iletişim kanallarının açık hangilerinin kapalı olduğunu anlamaya çalışır.</a:t>
            </a:r>
          </a:p>
          <a:p>
            <a:pPr lvl="1">
              <a:lnSpc>
                <a:spcPct val="100000"/>
              </a:lnSpc>
              <a:spcBef>
                <a:spcPts val="0"/>
              </a:spcBef>
              <a:spcAft>
                <a:spcPts val="0"/>
              </a:spcAft>
              <a:buFont typeface="Wingdings" panose="05000000000000000000" pitchFamily="2" charset="2"/>
              <a:buChar char="Ø"/>
            </a:pPr>
            <a:endParaRPr lang="tr-TR" sz="1500" b="1" dirty="0"/>
          </a:p>
          <a:p>
            <a:pPr lvl="1">
              <a:lnSpc>
                <a:spcPct val="100000"/>
              </a:lnSpc>
              <a:spcBef>
                <a:spcPts val="0"/>
              </a:spcBef>
              <a:spcAft>
                <a:spcPts val="0"/>
              </a:spcAft>
              <a:buFont typeface="Wingdings" panose="05000000000000000000" pitchFamily="2" charset="2"/>
              <a:buChar char="Ø"/>
            </a:pPr>
            <a:r>
              <a:rPr lang="tr-TR" sz="1500" b="1" dirty="0" smtClean="0"/>
              <a:t>İlişkiyi Sürdürme (</a:t>
            </a:r>
            <a:r>
              <a:rPr lang="tr-TR" sz="1500" b="1" dirty="0" err="1" smtClean="0"/>
              <a:t>Maintenance</a:t>
            </a:r>
            <a:r>
              <a:rPr lang="tr-TR" sz="1500" b="1" dirty="0" smtClean="0"/>
              <a:t>):</a:t>
            </a:r>
            <a:r>
              <a:rPr lang="tr-TR" sz="1500" dirty="0" smtClean="0"/>
              <a:t> Terapist anlamaya çalışırken aynı zamanda var olan aile yapısını planlı biçimde destekler.</a:t>
            </a:r>
          </a:p>
          <a:p>
            <a:pPr marL="201168" lvl="1" indent="0">
              <a:lnSpc>
                <a:spcPct val="100000"/>
              </a:lnSpc>
              <a:spcBef>
                <a:spcPts val="0"/>
              </a:spcBef>
              <a:spcAft>
                <a:spcPts val="0"/>
              </a:spcAft>
              <a:buNone/>
            </a:pPr>
            <a:r>
              <a:rPr lang="tr-TR" sz="1500" b="1" dirty="0" smtClean="0"/>
              <a:t> </a:t>
            </a:r>
          </a:p>
          <a:p>
            <a:pPr lvl="1">
              <a:lnSpc>
                <a:spcPct val="100000"/>
              </a:lnSpc>
              <a:spcBef>
                <a:spcPts val="0"/>
              </a:spcBef>
              <a:spcAft>
                <a:spcPts val="0"/>
              </a:spcAft>
              <a:buFont typeface="Wingdings" panose="05000000000000000000" pitchFamily="2" charset="2"/>
              <a:buChar char="Ø"/>
            </a:pPr>
            <a:r>
              <a:rPr lang="tr-TR" sz="1500" b="1" dirty="0" smtClean="0"/>
              <a:t>İzleme (</a:t>
            </a:r>
            <a:r>
              <a:rPr lang="en-US" sz="1500" b="1" dirty="0" smtClean="0"/>
              <a:t>Tracking),</a:t>
            </a:r>
            <a:r>
              <a:rPr lang="tr-TR" sz="1500" b="1" dirty="0" smtClean="0"/>
              <a:t> Taklit Etme (</a:t>
            </a:r>
            <a:r>
              <a:rPr lang="tr-TR" sz="1500" b="1" dirty="0" err="1" smtClean="0"/>
              <a:t>Mimesis</a:t>
            </a:r>
            <a:r>
              <a:rPr lang="tr-TR" sz="1500" b="1" dirty="0" smtClean="0"/>
              <a:t>)</a:t>
            </a:r>
            <a:r>
              <a:rPr lang="en-US" sz="1500" b="1" dirty="0" smtClean="0"/>
              <a:t> </a:t>
            </a:r>
            <a:r>
              <a:rPr lang="tr-TR" sz="1500" b="1" dirty="0" smtClean="0"/>
              <a:t>:</a:t>
            </a:r>
            <a:r>
              <a:rPr lang="tr-TR" sz="1500" dirty="0" smtClean="0"/>
              <a:t> İzleme ailenin iletişimlerini, davranışlarını izleme ve onları bunu sürdürmeye teşvik etmedir. Taklit etme ise terapistin konuşma ve davranışlarında ailenin davranış tarzını taklit etmesi anlamını taşır. Terapist ailenin duygusunu, konuşma tarzını, hızını kullandıkları jargonu kullanır.</a:t>
            </a:r>
          </a:p>
          <a:p>
            <a:pPr>
              <a:lnSpc>
                <a:spcPct val="100000"/>
              </a:lnSpc>
              <a:spcBef>
                <a:spcPts val="0"/>
              </a:spcBef>
              <a:spcAft>
                <a:spcPts val="0"/>
              </a:spcAft>
            </a:pPr>
            <a:endParaRPr lang="tr-TR" sz="1700" dirty="0" smtClean="0"/>
          </a:p>
          <a:p>
            <a:pPr>
              <a:lnSpc>
                <a:spcPct val="100000"/>
              </a:lnSpc>
              <a:spcBef>
                <a:spcPts val="0"/>
              </a:spcBef>
              <a:spcAft>
                <a:spcPts val="0"/>
              </a:spcAft>
            </a:pPr>
            <a:r>
              <a:rPr lang="tr-TR" sz="1700" u="sng" dirty="0" smtClean="0"/>
              <a:t>Bu teknikleri kullanarak terapist ailenin etkileşimlerine katılır. Böylece katılımcı gözlemci olarak aile ilişkileri konusunda bilgi edinmiş olur. </a:t>
            </a:r>
            <a:endParaRPr lang="tr-TR" sz="1700" u="sng" dirty="0"/>
          </a:p>
        </p:txBody>
      </p:sp>
      <p:sp>
        <p:nvSpPr>
          <p:cNvPr id="4" name="Metin kutusu 3"/>
          <p:cNvSpPr txBox="1"/>
          <p:nvPr/>
        </p:nvSpPr>
        <p:spPr>
          <a:xfrm>
            <a:off x="822959" y="1785682"/>
            <a:ext cx="6187441" cy="400110"/>
          </a:xfrm>
          <a:prstGeom prst="rect">
            <a:avLst/>
          </a:prstGeom>
          <a:noFill/>
        </p:spPr>
        <p:txBody>
          <a:bodyPr wrap="square" rtlCol="0">
            <a:spAutoFit/>
          </a:bodyPr>
          <a:lstStyle/>
          <a:p>
            <a:pPr>
              <a:lnSpc>
                <a:spcPct val="100000"/>
              </a:lnSpc>
              <a:spcBef>
                <a:spcPts val="0"/>
              </a:spcBef>
              <a:spcAft>
                <a:spcPts val="0"/>
              </a:spcAft>
            </a:pPr>
            <a:r>
              <a:rPr lang="tr-TR" sz="2000" b="1" dirty="0"/>
              <a:t>Katılım</a:t>
            </a:r>
            <a:r>
              <a:rPr lang="en-US" sz="2000" b="1" dirty="0"/>
              <a:t> </a:t>
            </a:r>
            <a:r>
              <a:rPr lang="tr-TR" sz="2000" b="1" dirty="0"/>
              <a:t>Aşamasında Kullanılan Teknikler</a:t>
            </a:r>
            <a:r>
              <a:rPr lang="en-US" sz="2000" b="1" dirty="0"/>
              <a:t>:</a:t>
            </a:r>
          </a:p>
        </p:txBody>
      </p:sp>
    </p:spTree>
    <p:extLst>
      <p:ext uri="{BB962C8B-B14F-4D97-AF65-F5344CB8AC3E}">
        <p14:creationId xmlns:p14="http://schemas.microsoft.com/office/powerpoint/2010/main" val="2999165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Döngüsel Sorular</a:t>
            </a:r>
            <a:endParaRPr lang="en-US" dirty="0"/>
          </a:p>
        </p:txBody>
      </p:sp>
      <p:sp>
        <p:nvSpPr>
          <p:cNvPr id="3" name="İçerik Yer Tutucusu 2"/>
          <p:cNvSpPr>
            <a:spLocks noGrp="1"/>
          </p:cNvSpPr>
          <p:nvPr>
            <p:ph idx="1"/>
          </p:nvPr>
        </p:nvSpPr>
        <p:spPr/>
        <p:txBody>
          <a:bodyPr>
            <a:normAutofit fontScale="77500" lnSpcReduction="20000"/>
          </a:bodyPr>
          <a:lstStyle/>
          <a:p>
            <a:r>
              <a:rPr lang="tr-TR" sz="2300" dirty="0" smtClean="0"/>
              <a:t>Döngüsel sorular sistemik aile terapisi tekniklerinde en çok uygulananlardan birisidir. Danışanın farklı perspektifler ve çözüm fikirleri elde edebilmesine yardımcı olur.</a:t>
            </a:r>
          </a:p>
          <a:p>
            <a:r>
              <a:rPr lang="tr-TR" sz="2300" dirty="0" smtClean="0"/>
              <a:t>Danışanlar psikolojik danışmaya geldiklerinde probleme odaklanmışlardır. Bu onların çözüm bulmalarını güçleştirir. Psikolojik danışman döngüsel sorular sorarak danışanın yinelediği düşünme biçiminde çıkarak farklı açılardan bakmasına yardımcı olur. </a:t>
            </a:r>
          </a:p>
          <a:p>
            <a:r>
              <a:rPr lang="tr-TR" b="1" dirty="0" smtClean="0"/>
              <a:t>Örnekler:</a:t>
            </a:r>
          </a:p>
          <a:p>
            <a:pPr>
              <a:buFont typeface="Wingdings" panose="05000000000000000000" pitchFamily="2" charset="2"/>
              <a:buChar char="Ø"/>
            </a:pPr>
            <a:r>
              <a:rPr lang="tr-TR" dirty="0" smtClean="0"/>
              <a:t> </a:t>
            </a:r>
            <a:r>
              <a:rPr lang="tr-TR" b="1" dirty="0" smtClean="0"/>
              <a:t>Psikolojik Danışman:</a:t>
            </a:r>
            <a:r>
              <a:rPr lang="tr-TR" dirty="0" smtClean="0"/>
              <a:t> Rahmetli dedeniz tüm bu olanları bir yerden görse size hangi öğütlerde bulunurdu? (Farklı perspektiflerden bakmak)</a:t>
            </a:r>
          </a:p>
          <a:p>
            <a:pPr>
              <a:buFont typeface="Wingdings" panose="05000000000000000000" pitchFamily="2" charset="2"/>
              <a:buChar char="Ø"/>
            </a:pPr>
            <a:r>
              <a:rPr lang="tr-TR" dirty="0" smtClean="0"/>
              <a:t> </a:t>
            </a:r>
            <a:r>
              <a:rPr lang="tr-TR" b="1" dirty="0" smtClean="0"/>
              <a:t>Psikolojik Danışman:</a:t>
            </a:r>
            <a:r>
              <a:rPr lang="tr-TR" dirty="0" smtClean="0"/>
              <a:t> Elime şimdi bir kamera alıp şu anki halinizi filme çeksem, bir de başarılı geçmiş bir psikolojik danışma sonundaki halinizi filme çeksem. İki film arasındaki fark ne olurdu? (Bireyin ya da ailenin danışmadan beklentilerini belirlemek)</a:t>
            </a:r>
          </a:p>
          <a:p>
            <a:pPr>
              <a:buFont typeface="Wingdings" panose="05000000000000000000" pitchFamily="2" charset="2"/>
              <a:buChar char="Ø"/>
            </a:pPr>
            <a:r>
              <a:rPr lang="tr-TR" dirty="0" smtClean="0"/>
              <a:t> </a:t>
            </a:r>
            <a:r>
              <a:rPr lang="tr-TR" b="1" dirty="0" smtClean="0"/>
              <a:t>Psikolojik Danışman:</a:t>
            </a:r>
            <a:r>
              <a:rPr lang="tr-TR" dirty="0" smtClean="0"/>
              <a:t> Sorumluluğun bir pasta dilimi olduğunu varsaysak, tamamı yüzde yüz olan. Oğlunuzun alkol bağımlısı olmasının sorumluluğunun yüzde kaçı eşinize aittir? (Aile sistemini anlamak) </a:t>
            </a:r>
            <a:endParaRPr lang="tr-TR" dirty="0"/>
          </a:p>
        </p:txBody>
      </p:sp>
    </p:spTree>
    <p:extLst>
      <p:ext uri="{BB962C8B-B14F-4D97-AF65-F5344CB8AC3E}">
        <p14:creationId xmlns:p14="http://schemas.microsoft.com/office/powerpoint/2010/main" val="748971171"/>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445</TotalTime>
  <Words>1017</Words>
  <Application>Microsoft Office PowerPoint</Application>
  <PresentationFormat>Ekran Gösterisi (4:3)</PresentationFormat>
  <Paragraphs>73</Paragraphs>
  <Slides>10</Slides>
  <Notes>2</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Geçmişe bakış</vt:lpstr>
      <vt:lpstr>SİSTEMİK MÜDAHALELER - I</vt:lpstr>
      <vt:lpstr>Sistemik Bakış Açısı - I</vt:lpstr>
      <vt:lpstr>Sistemik Bakış Açısı - II</vt:lpstr>
      <vt:lpstr>Sistemlerin Önemini Vurgulayan Kuramlar - I</vt:lpstr>
      <vt:lpstr>Sistemlerin Önemini Vurgulayan Kuramlar - II</vt:lpstr>
      <vt:lpstr>Aile Terapisti</vt:lpstr>
      <vt:lpstr>Etkileşimsel Beceriler</vt:lpstr>
      <vt:lpstr>Katılım (Joining)</vt:lpstr>
      <vt:lpstr>Döngüsel Sorular</vt:lpstr>
      <vt:lpstr>Etkileşim Oluşturma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dc:title>
  <dc:creator>Referee</dc:creator>
  <cp:lastModifiedBy>hatice</cp:lastModifiedBy>
  <cp:revision>53</cp:revision>
  <dcterms:created xsi:type="dcterms:W3CDTF">2011-11-02T05:32:30Z</dcterms:created>
  <dcterms:modified xsi:type="dcterms:W3CDTF">2023-03-04T16:44:58Z</dcterms:modified>
</cp:coreProperties>
</file>